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0" r:id="rId16"/>
    <p:sldId id="282" r:id="rId17"/>
    <p:sldId id="283" r:id="rId18"/>
    <p:sldId id="303" r:id="rId19"/>
    <p:sldId id="284" r:id="rId20"/>
    <p:sldId id="304" r:id="rId21"/>
    <p:sldId id="285" r:id="rId22"/>
    <p:sldId id="305" r:id="rId23"/>
    <p:sldId id="286" r:id="rId24"/>
    <p:sldId id="306" r:id="rId25"/>
    <p:sldId id="287" r:id="rId26"/>
    <p:sldId id="307" r:id="rId27"/>
    <p:sldId id="288" r:id="rId28"/>
    <p:sldId id="308" r:id="rId29"/>
    <p:sldId id="289" r:id="rId30"/>
    <p:sldId id="309" r:id="rId31"/>
    <p:sldId id="290" r:id="rId32"/>
    <p:sldId id="310" r:id="rId33"/>
    <p:sldId id="291" r:id="rId34"/>
    <p:sldId id="292" r:id="rId35"/>
    <p:sldId id="311" r:id="rId36"/>
    <p:sldId id="293" r:id="rId37"/>
    <p:sldId id="294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2101" autoAdjust="0"/>
  </p:normalViewPr>
  <p:slideViewPr>
    <p:cSldViewPr snapToGrid="0">
      <p:cViewPr varScale="1">
        <p:scale>
          <a:sx n="71" d="100"/>
          <a:sy n="71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1C2E8-5552-47E1-890C-8BD2E31E53C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7FEF0-3264-4982-B926-C31AB995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6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Digital Image Processing </a:t>
            </a: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Rafael C. Gonzalez and Richard E. wood</a:t>
            </a:r>
          </a:p>
          <a:p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https://dl.icdst.org/pdfs/files4/01c56e081202b62bd7d3b4f8545775fb.pdf</a:t>
            </a:r>
          </a:p>
          <a:p>
            <a:endParaRPr lang="en-US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Signal and Linear System Analysis</a:t>
            </a:r>
          </a:p>
          <a:p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Gordon E. Carlson</a:t>
            </a:r>
            <a:endParaRPr lang="en-US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https://typeset.io/pdf/signal-and-linear-system-analysis-1cm7h8xljb.pdf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7FEF0-3264-4982-B926-C31AB995CD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06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7FEF0-3264-4982-B926-C31AB995CD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24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19B950-19D4-4C04-A52B-D5B26B164A34}" type="slidenum">
              <a:rPr lang="en-US"/>
              <a:pPr/>
              <a:t>10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029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B568A3-1BD8-4BF9-814B-390885E0957C}" type="slidenum">
              <a:rPr lang="en-US"/>
              <a:pPr/>
              <a:t>11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338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6F7DE5-2926-41AA-AD6A-3F2EC48A8011}" type="slidenum">
              <a:rPr lang="en-US"/>
              <a:pPr/>
              <a:t>12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15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48E05-3C70-4997-8C7D-330478FAE5CF}" type="slidenum">
              <a:rPr lang="en-US"/>
              <a:pPr/>
              <a:t>13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96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3E81F-EB1C-4323-B843-6A8C67886E89}" type="slidenum">
              <a:rPr lang="en-US"/>
              <a:pPr/>
              <a:t>14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84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7FEF0-3264-4982-B926-C31AB995CD4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65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7FEF0-3264-4982-B926-C31AB995CD4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59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15CFA-F856-472C-959A-67E9CC95A758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BA5E-1D86-4082-8F5F-78E526E87A77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D21D-2291-4D34-BAEB-33B963982246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17D78-8974-4E6D-A4C9-F5B1B2EAA688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3812-7C21-4BD3-A98B-78BF66660806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3EE6-5E17-42D5-86A9-37D005F8B076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DC6F-EBF0-4A83-A28E-AC6649C49E37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D4BB9-BB5A-4E87-A477-B6F952FCAA0F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E74B3-E95D-43DB-83E8-B690A6B69A77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8746EF9-6162-47CE-BEDF-0008545A94F7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9FC8F-A471-4F3D-A402-7CE2612F6BB8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1996A93-EFA4-4580-85FA-82906EF4685E}" type="datetime1">
              <a:rPr lang="en-US" smtClean="0"/>
              <a:t>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274534"/>
          </a:xfrm>
        </p:spPr>
        <p:txBody>
          <a:bodyPr/>
          <a:lstStyle/>
          <a:p>
            <a:pPr algn="ctr"/>
            <a:r>
              <a:rPr lang="en-US" dirty="0" smtClean="0"/>
              <a:t>Digital Image Processing</a:t>
            </a:r>
            <a:br>
              <a:rPr lang="en-US" dirty="0" smtClean="0"/>
            </a:br>
            <a:r>
              <a:rPr lang="en-US" sz="6000" dirty="0" smtClean="0"/>
              <a:t>CSE-4205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cap="none" dirty="0" smtClean="0">
                <a:solidFill>
                  <a:schemeClr val="tx1"/>
                </a:solidFill>
              </a:rPr>
              <a:t>Department of Computer Science and Engineering</a:t>
            </a:r>
          </a:p>
          <a:p>
            <a:pPr>
              <a:lnSpc>
                <a:spcPct val="100000"/>
              </a:lnSpc>
            </a:pPr>
            <a:r>
              <a:rPr lang="en-US" cap="none" dirty="0" err="1" smtClean="0">
                <a:solidFill>
                  <a:schemeClr val="tx1"/>
                </a:solidFill>
              </a:rPr>
              <a:t>Comilla</a:t>
            </a:r>
            <a:r>
              <a:rPr lang="en-US" cap="none" dirty="0" smtClean="0">
                <a:solidFill>
                  <a:schemeClr val="tx1"/>
                </a:solidFill>
              </a:rPr>
              <a:t> University, </a:t>
            </a:r>
            <a:r>
              <a:rPr lang="en-US" cap="none" dirty="0" err="1" smtClean="0">
                <a:solidFill>
                  <a:schemeClr val="tx1"/>
                </a:solidFill>
              </a:rPr>
              <a:t>Cumilla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58422" y="1304926"/>
            <a:ext cx="8928011" cy="3010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 1920s: 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of the first applications of digital imaging was in the news-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industry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The </a:t>
            </a:r>
            <a:r>
              <a:rPr lang="en-IE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Bartlane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 cable picture transmission service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Images were transferred by submarine cable between London and New York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Pictures were coded for cable transfer and reconstructed at the receiving end on a telegraph printer</a:t>
            </a:r>
          </a:p>
          <a:p>
            <a:pPr lvl="1" eaLnBrk="1" hangingPunct="1"/>
            <a:endParaRPr lang="en-US" dirty="0" smtClean="0">
              <a:solidFill>
                <a:schemeClr val="tx1"/>
              </a:solidFill>
              <a:ea typeface="ＭＳ Ｐゴシック" pitchFamily="-110" charset="-128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8989454" y="4043966"/>
            <a:ext cx="2606198" cy="2169855"/>
            <a:chOff x="3897" y="1230"/>
            <a:chExt cx="1423" cy="1182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3920" y="1230"/>
            <a:ext cx="1378" cy="9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9" name="CorelPhotoPaint.Image.8" r:id="rId4" imgW="4929524" imgH="1463167" progId="">
                    <p:embed/>
                  </p:oleObj>
                </mc:Choice>
                <mc:Fallback>
                  <p:oleObj name="CorelPhotoPaint.Image.8" r:id="rId4" imgW="4929524" imgH="1463167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55634"/>
                        <a:stretch>
                          <a:fillRect/>
                        </a:stretch>
                      </p:blipFill>
                      <p:spPr bwMode="auto">
                        <a:xfrm>
                          <a:off x="3920" y="1230"/>
                          <a:ext cx="1378" cy="9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7" name="Text Box 8"/>
            <p:cNvSpPr txBox="1">
              <a:spLocks noChangeArrowheads="1"/>
            </p:cNvSpPr>
            <p:nvPr/>
          </p:nvSpPr>
          <p:spPr bwMode="auto">
            <a:xfrm>
              <a:off x="3963" y="2162"/>
              <a:ext cx="1191" cy="2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IE"/>
                <a:t>Early digital image</a:t>
              </a:r>
              <a:endParaRPr lang="en-US"/>
            </a:p>
          </p:txBody>
        </p:sp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3897" y="1233"/>
              <a:ext cx="1423" cy="1179"/>
              <a:chOff x="3897" y="1233"/>
              <a:chExt cx="1423" cy="1179"/>
            </a:xfrm>
          </p:grpSpPr>
          <p:sp>
            <p:nvSpPr>
              <p:cNvPr id="2059" name="Rectangle 23"/>
              <p:cNvSpPr>
                <a:spLocks noChangeArrowheads="1"/>
              </p:cNvSpPr>
              <p:nvPr/>
            </p:nvSpPr>
            <p:spPr bwMode="auto">
              <a:xfrm>
                <a:off x="3897" y="1233"/>
                <a:ext cx="1422" cy="92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60" name="Rectangle 24"/>
              <p:cNvSpPr>
                <a:spLocks noChangeArrowheads="1"/>
              </p:cNvSpPr>
              <p:nvPr/>
            </p:nvSpPr>
            <p:spPr bwMode="auto">
              <a:xfrm>
                <a:off x="3898" y="2160"/>
                <a:ext cx="1422" cy="2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sp>
        <p:nvSpPr>
          <p:cNvPr id="10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History of Digital Image Processing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29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7253" y="1441517"/>
            <a:ext cx="7943850" cy="4624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 to late 1920s: 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Improvements to the </a:t>
            </a:r>
            <a:r>
              <a:rPr lang="en-IE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Bartlane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system resulted in higher quality images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New reproduction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processes based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on photographic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techniques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Increased number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of tones in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reproduced images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6019800" y="3276600"/>
            <a:ext cx="1525588" cy="2501900"/>
            <a:chOff x="2934" y="1826"/>
            <a:chExt cx="961" cy="1576"/>
          </a:xfrm>
        </p:grpSpPr>
        <p:pic>
          <p:nvPicPr>
            <p:cNvPr id="1434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72780"/>
            <a:stretch>
              <a:fillRect/>
            </a:stretch>
          </p:blipFill>
          <p:spPr bwMode="auto">
            <a:xfrm>
              <a:off x="3038" y="1844"/>
              <a:ext cx="754" cy="1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0" name="Text Box 8"/>
            <p:cNvSpPr txBox="1">
              <a:spLocks noChangeArrowheads="1"/>
            </p:cNvSpPr>
            <p:nvPr/>
          </p:nvSpPr>
          <p:spPr bwMode="auto">
            <a:xfrm>
              <a:off x="2934" y="2998"/>
              <a:ext cx="961" cy="4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IE"/>
                <a:t>Improved digital image</a:t>
              </a:r>
              <a:endParaRPr lang="en-US"/>
            </a:p>
          </p:txBody>
        </p:sp>
        <p:sp>
          <p:nvSpPr>
            <p:cNvPr id="14351" name="Rectangle 10"/>
            <p:cNvSpPr>
              <a:spLocks noChangeArrowheads="1"/>
            </p:cNvSpPr>
            <p:nvPr/>
          </p:nvSpPr>
          <p:spPr bwMode="auto">
            <a:xfrm>
              <a:off x="2987" y="1826"/>
              <a:ext cx="855" cy="119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52" name="Rectangle 11"/>
            <p:cNvSpPr>
              <a:spLocks noChangeArrowheads="1"/>
            </p:cNvSpPr>
            <p:nvPr/>
          </p:nvSpPr>
          <p:spPr bwMode="auto">
            <a:xfrm>
              <a:off x="2987" y="3023"/>
              <a:ext cx="855" cy="37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7562850" y="3044825"/>
            <a:ext cx="2743200" cy="3028950"/>
            <a:chOff x="3899" y="1619"/>
            <a:chExt cx="1728" cy="1908"/>
          </a:xfrm>
        </p:grpSpPr>
        <p:pic>
          <p:nvPicPr>
            <p:cNvPr id="1434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l="47647"/>
            <a:stretch>
              <a:fillRect/>
            </a:stretch>
          </p:blipFill>
          <p:spPr bwMode="auto">
            <a:xfrm>
              <a:off x="3927" y="1639"/>
              <a:ext cx="1691" cy="1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6" name="Text Box 15"/>
            <p:cNvSpPr txBox="1">
              <a:spLocks noChangeArrowheads="1"/>
            </p:cNvSpPr>
            <p:nvPr/>
          </p:nvSpPr>
          <p:spPr bwMode="auto">
            <a:xfrm>
              <a:off x="3900" y="3133"/>
              <a:ext cx="1726" cy="2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IE"/>
                <a:t>Early 15 tone digital image</a:t>
              </a:r>
              <a:endParaRPr lang="en-US"/>
            </a:p>
          </p:txBody>
        </p:sp>
        <p:sp>
          <p:nvSpPr>
            <p:cNvPr id="14347" name="Rectangle 16"/>
            <p:cNvSpPr>
              <a:spLocks noChangeArrowheads="1"/>
            </p:cNvSpPr>
            <p:nvPr/>
          </p:nvSpPr>
          <p:spPr bwMode="auto">
            <a:xfrm>
              <a:off x="3899" y="1619"/>
              <a:ext cx="1728" cy="153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4348" name="Rectangle 17"/>
            <p:cNvSpPr>
              <a:spLocks noChangeArrowheads="1"/>
            </p:cNvSpPr>
            <p:nvPr/>
          </p:nvSpPr>
          <p:spPr bwMode="auto">
            <a:xfrm>
              <a:off x="3899" y="3149"/>
              <a:ext cx="1728" cy="37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4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History of Digital Image </a:t>
            </a:r>
            <a:r>
              <a:rPr lang="en-US" sz="4000" dirty="0" smtClean="0">
                <a:solidFill>
                  <a:schemeClr val="tx1"/>
                </a:solidFill>
              </a:rPr>
              <a:t>Processing (cont..)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4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50195" y="1422850"/>
            <a:ext cx="7391400" cy="4624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1960s:</a:t>
            </a:r>
            <a:r>
              <a:rPr lang="en-IE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Improvements in computing technology and the onset of the space race led to a surge of work in digital image processing</a:t>
            </a:r>
          </a:p>
          <a:p>
            <a:pPr lvl="1" eaLnBrk="1" hangingPunct="1"/>
            <a:r>
              <a:rPr lang="en-IE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1964: 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Computers used to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improve the quality of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images of the moon taken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by the </a:t>
            </a:r>
            <a:r>
              <a:rPr lang="en-IE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Ranger 7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 probe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Such techniques were used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in other space missions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including the Apollo landings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458076" y="2590800"/>
            <a:ext cx="2968625" cy="3586162"/>
            <a:chOff x="3612" y="1872"/>
            <a:chExt cx="1870" cy="2259"/>
          </a:xfrm>
        </p:grpSpPr>
        <p:pic>
          <p:nvPicPr>
            <p:cNvPr id="153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r="47574"/>
            <a:stretch>
              <a:fillRect/>
            </a:stretch>
          </p:blipFill>
          <p:spPr bwMode="auto">
            <a:xfrm>
              <a:off x="3690" y="1892"/>
              <a:ext cx="1696" cy="1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9" name="Text Box 6"/>
            <p:cNvSpPr txBox="1">
              <a:spLocks noChangeArrowheads="1"/>
            </p:cNvSpPr>
            <p:nvPr/>
          </p:nvSpPr>
          <p:spPr bwMode="auto">
            <a:xfrm>
              <a:off x="3612" y="3593"/>
              <a:ext cx="1870" cy="5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IE"/>
                <a:t>A picture of the moon taken by the Ranger 7 probe minutes before landing</a:t>
              </a:r>
              <a:endParaRPr lang="en-US"/>
            </a:p>
          </p:txBody>
        </p:sp>
        <p:sp>
          <p:nvSpPr>
            <p:cNvPr id="15370" name="Rectangle 7"/>
            <p:cNvSpPr>
              <a:spLocks noChangeArrowheads="1"/>
            </p:cNvSpPr>
            <p:nvPr/>
          </p:nvSpPr>
          <p:spPr bwMode="auto">
            <a:xfrm>
              <a:off x="3642" y="1872"/>
              <a:ext cx="1809" cy="171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5371" name="Rectangle 8"/>
            <p:cNvSpPr>
              <a:spLocks noChangeArrowheads="1"/>
            </p:cNvSpPr>
            <p:nvPr/>
          </p:nvSpPr>
          <p:spPr bwMode="auto">
            <a:xfrm>
              <a:off x="3642" y="3582"/>
              <a:ext cx="1809" cy="54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History of Digital Image </a:t>
            </a:r>
            <a:r>
              <a:rPr lang="en-US" sz="4000" dirty="0" smtClean="0">
                <a:solidFill>
                  <a:schemeClr val="tx1"/>
                </a:solidFill>
              </a:rPr>
              <a:t>Processing (cont..)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56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57350" y="1293254"/>
            <a:ext cx="7791450" cy="4624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1970s: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Digital image processing begins to be used in medical applications</a:t>
            </a:r>
          </a:p>
          <a:p>
            <a:pPr lvl="1" eaLnBrk="1" hangingPunct="1"/>
            <a:r>
              <a:rPr lang="en-IE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1979: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 Sir Godfrey N. Hounsfield &amp; Prof. Allan M.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Cormack share the Nobel Prize in medicine for the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invention of tomography, the technology behind </a:t>
            </a:r>
            <a:b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</a:b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Computerised Axial Tomography (CAT) scans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8627028" y="2602942"/>
            <a:ext cx="2968625" cy="3314700"/>
            <a:chOff x="1344" y="1773"/>
            <a:chExt cx="1870" cy="2088"/>
          </a:xfrm>
        </p:grpSpPr>
        <p:pic>
          <p:nvPicPr>
            <p:cNvPr id="1639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9227" t="59561" r="46552" b="11528"/>
            <a:stretch>
              <a:fillRect/>
            </a:stretch>
          </p:blipFill>
          <p:spPr bwMode="auto">
            <a:xfrm>
              <a:off x="1473" y="1821"/>
              <a:ext cx="1611" cy="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3" name="Text Box 7"/>
            <p:cNvSpPr txBox="1">
              <a:spLocks noChangeArrowheads="1"/>
            </p:cNvSpPr>
            <p:nvPr/>
          </p:nvSpPr>
          <p:spPr bwMode="auto">
            <a:xfrm>
              <a:off x="1344" y="3476"/>
              <a:ext cx="1870" cy="1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IE"/>
                <a:t>Typical head slice CAT image</a:t>
              </a:r>
              <a:endParaRPr lang="en-US"/>
            </a:p>
          </p:txBody>
        </p:sp>
        <p:sp>
          <p:nvSpPr>
            <p:cNvPr id="16394" name="Rectangle 8"/>
            <p:cNvSpPr>
              <a:spLocks noChangeArrowheads="1"/>
            </p:cNvSpPr>
            <p:nvPr/>
          </p:nvSpPr>
          <p:spPr bwMode="auto">
            <a:xfrm>
              <a:off x="1433" y="1773"/>
              <a:ext cx="1692" cy="169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6395" name="Rectangle 9"/>
            <p:cNvSpPr>
              <a:spLocks noChangeArrowheads="1"/>
            </p:cNvSpPr>
            <p:nvPr/>
          </p:nvSpPr>
          <p:spPr bwMode="auto">
            <a:xfrm>
              <a:off x="1433" y="3465"/>
              <a:ext cx="1692" cy="3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History of Digital Image </a:t>
            </a:r>
            <a:r>
              <a:rPr lang="en-US" sz="4000" dirty="0" smtClean="0">
                <a:solidFill>
                  <a:schemeClr val="tx1"/>
                </a:solidFill>
              </a:rPr>
              <a:t>Processing (cont..)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61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7253" y="1485655"/>
            <a:ext cx="10058400" cy="4022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1980s - Today:</a:t>
            </a:r>
            <a:r>
              <a:rPr lang="en-IE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use of digital image processing techniques has exploded and they are now used for all kinds of tasks in all kinds of areas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Image enhancement/restoration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Artistic effects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Medical visualisation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Industrial inspection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Law enforcement</a:t>
            </a:r>
          </a:p>
          <a:p>
            <a:pPr lvl="1" eaLnBrk="1" hangingPunct="1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Human computer interfaces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History of Digital Image </a:t>
            </a:r>
            <a:r>
              <a:rPr lang="en-US" sz="4000" dirty="0" smtClean="0">
                <a:solidFill>
                  <a:schemeClr val="tx1"/>
                </a:solidFill>
              </a:rPr>
              <a:t>Processing (cont..)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5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86893" y="210244"/>
            <a:ext cx="9122267" cy="76855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/>
              </a:rPr>
              <a:t>Applications of Digital Image Processing</a:t>
            </a:r>
            <a:endParaRPr lang="en-US" sz="4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86893" y="1279593"/>
            <a:ext cx="10058400" cy="494090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sharpening and restoration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 field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Remote sensing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and encoding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Machine/Robot vision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 processing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 recognition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processing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Microscopic Imaging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7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Image Compression</a:t>
            </a:r>
            <a:endParaRPr lang="en-US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1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16187" y="794197"/>
            <a:ext cx="9781616" cy="2362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1: Image Acquisition</a:t>
            </a:r>
          </a:p>
          <a:p>
            <a:pPr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image is captured by a sensor (</a:t>
            </a:r>
            <a:r>
              <a:rPr lang="en-TT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Camera), and digitized if the output of the camera or sensor is not already in digital form, using analogue-to-digital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convertor.</a:t>
            </a:r>
          </a:p>
          <a:p>
            <a:pPr algn="just"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Generally, the image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acquisition stage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involves preprocessing, such as scaling.</a:t>
            </a: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2" cstate="print"/>
          <a:srcRect b="19398"/>
          <a:stretch>
            <a:fillRect/>
          </a:stretch>
        </p:blipFill>
        <p:spPr bwMode="auto">
          <a:xfrm>
            <a:off x="3334555" y="2821547"/>
            <a:ext cx="6163556" cy="301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51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Image Compression</a:t>
            </a:r>
            <a:endParaRPr lang="en-US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04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98688" y="667556"/>
            <a:ext cx="9680173" cy="21400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2: Image Enhancement</a:t>
            </a:r>
          </a:p>
          <a:p>
            <a:pPr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process of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manipulating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image so that the result is more suitable than the original for specific applications.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 behind enhancement techniques is to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 out details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are hidden, or simple to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highlight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certain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features of interest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an image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8"/>
          <p:cNvSpPr>
            <a:spLocks noChangeArrowheads="1"/>
          </p:cNvSpPr>
          <p:nvPr/>
        </p:nvSpPr>
        <p:spPr bwMode="auto">
          <a:xfrm>
            <a:off x="5445909" y="3981582"/>
            <a:ext cx="384822" cy="41666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Picture 24"/>
          <p:cNvPicPr>
            <a:picLocks noChangeAspect="1" noChangeArrowheads="1"/>
          </p:cNvPicPr>
          <p:nvPr/>
        </p:nvPicPr>
        <p:blipFill>
          <a:blip r:embed="rId2" cstate="print"/>
          <a:srcRect l="40881" t="1314" r="19798" b="50453"/>
          <a:stretch>
            <a:fillRect/>
          </a:stretch>
        </p:blipFill>
        <p:spPr bwMode="auto">
          <a:xfrm>
            <a:off x="3303431" y="3225085"/>
            <a:ext cx="2013084" cy="1989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7"/>
          <p:cNvPicPr>
            <a:picLocks noChangeAspect="1" noChangeArrowheads="1"/>
          </p:cNvPicPr>
          <p:nvPr/>
        </p:nvPicPr>
        <p:blipFill>
          <a:blip r:embed="rId2" cstate="print"/>
          <a:srcRect l="1335" t="50766" r="59975"/>
          <a:stretch>
            <a:fillRect/>
          </a:stretch>
        </p:blipFill>
        <p:spPr bwMode="auto">
          <a:xfrm>
            <a:off x="5972073" y="3253437"/>
            <a:ext cx="1979559" cy="20290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6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</a:t>
            </a:fld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236" y="1718083"/>
            <a:ext cx="1873250" cy="2314575"/>
          </a:xfr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41236" y="186604"/>
            <a:ext cx="10058400" cy="70075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References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470366" y="2169194"/>
            <a:ext cx="75329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 Image Processing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Rafael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Gonzalez and Richard E. wood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0366" y="4386132"/>
            <a:ext cx="5717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and Linear System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Gordon E. Carlson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303" y="3603421"/>
            <a:ext cx="1856377" cy="231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5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Image Compression</a:t>
            </a:r>
            <a:endParaRPr lang="en-US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80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8039" y="693313"/>
            <a:ext cx="9916733" cy="26165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3: Image </a:t>
            </a: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Restoration</a:t>
            </a:r>
            <a:endParaRPr lang="en-TT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 Improving the appearance of an image</a:t>
            </a:r>
          </a:p>
          <a:p>
            <a:pPr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Tend to be mathematical or probabilistic models.</a:t>
            </a:r>
          </a:p>
          <a:p>
            <a:pPr algn="just">
              <a:buNone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on the other hand, is based on human subjective preferences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regarding what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constitutes a “good” enhancement result.</a:t>
            </a:r>
          </a:p>
          <a:p>
            <a:pPr algn="just"/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4"/>
          <p:cNvPicPr>
            <a:picLocks noChangeAspect="1" noChangeArrowheads="1"/>
          </p:cNvPicPr>
          <p:nvPr/>
        </p:nvPicPr>
        <p:blipFill>
          <a:blip r:embed="rId2" cstate="print"/>
          <a:srcRect l="39732" t="50377" r="21088"/>
          <a:stretch>
            <a:fillRect/>
          </a:stretch>
        </p:blipFill>
        <p:spPr bwMode="auto">
          <a:xfrm>
            <a:off x="6055016" y="3478570"/>
            <a:ext cx="2427288" cy="1849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2" cstate="print"/>
          <a:srcRect r="60266" b="50418"/>
          <a:stretch>
            <a:fillRect/>
          </a:stretch>
        </p:blipFill>
        <p:spPr bwMode="auto">
          <a:xfrm>
            <a:off x="2854617" y="3511908"/>
            <a:ext cx="2462212" cy="184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AutoShape 28"/>
          <p:cNvSpPr>
            <a:spLocks noChangeArrowheads="1"/>
          </p:cNvSpPr>
          <p:nvPr/>
        </p:nvSpPr>
        <p:spPr bwMode="auto">
          <a:xfrm>
            <a:off x="5545429" y="4257294"/>
            <a:ext cx="384822" cy="41666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Image Compression</a:t>
            </a:r>
            <a:endParaRPr lang="en-US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34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49060" y="870397"/>
            <a:ext cx="9884348" cy="2514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4: Colour Image Processing </a:t>
            </a:r>
            <a:endParaRPr lang="en-TT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TT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Use the colour of the image to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extract features of interest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an image.</a:t>
            </a: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2"/>
          <p:cNvPicPr>
            <a:picLocks noChangeAspect="1" noChangeArrowheads="1"/>
          </p:cNvPicPr>
          <p:nvPr/>
        </p:nvPicPr>
        <p:blipFill>
          <a:blip r:embed="rId2" cstate="print"/>
          <a:srcRect b="26692"/>
          <a:stretch>
            <a:fillRect/>
          </a:stretch>
        </p:blipFill>
        <p:spPr bwMode="auto">
          <a:xfrm>
            <a:off x="3810000" y="3137080"/>
            <a:ext cx="5289222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Image Compression</a:t>
            </a:r>
            <a:endParaRPr lang="en-US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02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48761" y="780245"/>
            <a:ext cx="9833131" cy="4624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5: Wavelets</a:t>
            </a:r>
          </a:p>
          <a:p>
            <a:pPr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T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Foundation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representing images in various degrees of resolution. </a:t>
            </a:r>
            <a:endParaRPr lang="en-T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Used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image data compression where images are subdivided into smaller regions.</a:t>
            </a:r>
          </a:p>
          <a:p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Morphological Processing</a:t>
            </a:r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Compression</a:t>
            </a:r>
            <a:endParaRPr lang="en-US" dirty="0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3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25638" y="744828"/>
            <a:ext cx="10133527" cy="1981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6: Compression</a:t>
            </a:r>
          </a:p>
          <a:p>
            <a:pPr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Techniques for reducing the storage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(required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save an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image)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the bandwidth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(required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transmit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it).</a:t>
            </a: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0448" y="2320927"/>
            <a:ext cx="3623906" cy="3430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Morphological Processing</a:t>
            </a:r>
            <a:endParaRPr lang="en-US" dirty="0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/>
              <a:t>Segmentation</a:t>
            </a:r>
            <a:endParaRPr lang="en-US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Compression</a:t>
            </a:r>
            <a:endParaRPr lang="en-US" dirty="0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56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65160" y="1363014"/>
            <a:ext cx="9672034" cy="19415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Tools for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extracting image components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are useful in the representation and description of shape. </a:t>
            </a:r>
          </a:p>
          <a:p>
            <a:pPr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this step, there would be a transition from processes that output images, to processes that output image attributes.</a:t>
            </a: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 cstate="print"/>
          <a:srcRect r="19370"/>
          <a:stretch>
            <a:fillRect/>
          </a:stretch>
        </p:blipFill>
        <p:spPr bwMode="auto">
          <a:xfrm>
            <a:off x="8430743" y="3008313"/>
            <a:ext cx="3460750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365160" y="469146"/>
            <a:ext cx="7467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TT" sz="2400" b="1" dirty="0"/>
              <a:t>Step 7: Morphological Processing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57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37253" y="274087"/>
            <a:ext cx="10058400" cy="74633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Digital Image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37253" y="1556150"/>
            <a:ext cx="10058400" cy="4424362"/>
          </a:xfrm>
        </p:spPr>
        <p:txBody>
          <a:bodyPr/>
          <a:lstStyle/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image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representation of a two-dimensional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 as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finite set of digital values, called picture elements or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b="18875"/>
          <a:stretch>
            <a:fillRect/>
          </a:stretch>
        </p:blipFill>
        <p:spPr bwMode="auto">
          <a:xfrm>
            <a:off x="3164112" y="3035828"/>
            <a:ext cx="5167087" cy="294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7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Morphological Processing</a:t>
            </a:r>
            <a:endParaRPr lang="en-US" dirty="0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Segmentation</a:t>
            </a:r>
            <a:endParaRPr lang="en-US" dirty="0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Representation &amp; Description</a:t>
            </a:r>
            <a:endParaRPr lang="en-US" sz="170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Compression</a:t>
            </a:r>
            <a:endParaRPr lang="en-US" dirty="0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14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4294967295"/>
          </p:nvPr>
        </p:nvSpPr>
        <p:spPr>
          <a:xfrm>
            <a:off x="1421415" y="575256"/>
            <a:ext cx="9796083" cy="2286000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8: Image Segmentation</a:t>
            </a:r>
          </a:p>
          <a:p>
            <a:pPr eaLnBrk="1" hangingPunct="1">
              <a:buFontTx/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Segmentation procedures partition an image into its constituent parts or objects.</a:t>
            </a:r>
          </a:p>
          <a:p>
            <a:pPr eaLnBrk="1" hangingPunct="1">
              <a:buFontTx/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Tip: The more accurate the segmentation, the more likely recognition is to succeed.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1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r="21220"/>
          <a:stretch>
            <a:fillRect/>
          </a:stretch>
        </p:blipFill>
        <p:spPr bwMode="auto">
          <a:xfrm>
            <a:off x="4267201" y="2590801"/>
            <a:ext cx="3983038" cy="364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65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Morphological Processing</a:t>
            </a:r>
            <a:endParaRPr lang="en-US" dirty="0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Segmentation</a:t>
            </a:r>
            <a:endParaRPr lang="en-US" dirty="0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 dirty="0"/>
              <a:t>Representation &amp; Description</a:t>
            </a:r>
            <a:endParaRPr lang="en-US" sz="1700" dirty="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Compression</a:t>
            </a:r>
            <a:endParaRPr lang="en-US" dirty="0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52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094703" y="721218"/>
            <a:ext cx="10290219" cy="5203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65760" indent="-283464" algn="just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en-T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 9: Representation and Description</a:t>
            </a:r>
          </a:p>
          <a:p>
            <a:pPr marL="365760" indent="-283464" algn="just" defTabSz="914400">
              <a:spcBef>
                <a:spcPts val="600"/>
              </a:spcBef>
              <a:buClr>
                <a:schemeClr val="accent1"/>
              </a:buClr>
              <a:buSzPct val="80000"/>
              <a:buFontTx/>
              <a:buChar char="-"/>
              <a:defRPr/>
            </a:pPr>
            <a:r>
              <a:rPr lang="en-T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Representation: </a:t>
            </a:r>
            <a:r>
              <a:rPr lang="en-T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decision whether the data should be represented as a boundary or as a complete region. It is almost always follows the output of a segmentation stage.</a:t>
            </a:r>
          </a:p>
          <a:p>
            <a:pPr marL="640080" lvl="1" indent="-237744" algn="just" defTabSz="914400">
              <a:spcBef>
                <a:spcPts val="550"/>
              </a:spcBef>
              <a:buClr>
                <a:schemeClr val="accent1"/>
              </a:buClr>
              <a:buFontTx/>
              <a:buChar char="-"/>
              <a:defRPr/>
            </a:pPr>
            <a:r>
              <a:rPr lang="en-T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Boundary Representation: </a:t>
            </a:r>
            <a:r>
              <a:rPr lang="en-T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external shape characteristics, such as corners and inflections.</a:t>
            </a:r>
          </a:p>
          <a:p>
            <a:pPr marL="640080" lvl="1" indent="-237744" algn="just" defTabSz="914400">
              <a:spcBef>
                <a:spcPts val="550"/>
              </a:spcBef>
              <a:buClr>
                <a:schemeClr val="accent1"/>
              </a:buClr>
              <a:buFontTx/>
              <a:buChar char="-"/>
              <a:defRPr/>
            </a:pPr>
            <a:r>
              <a:rPr lang="en-T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 Representation:</a:t>
            </a:r>
            <a:r>
              <a:rPr lang="en-T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Focus on internal properties, such as texture or skeleton shape.</a:t>
            </a:r>
          </a:p>
          <a:p>
            <a:pPr marL="640080" lvl="1" indent="-237744" algn="just">
              <a:spcBef>
                <a:spcPts val="550"/>
              </a:spcBef>
              <a:buClr>
                <a:schemeClr val="accent1"/>
              </a:buClr>
            </a:pPr>
            <a:endParaRPr lang="en-T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0080" lvl="1" indent="-237744" algn="just">
              <a:spcBef>
                <a:spcPts val="550"/>
              </a:spcBef>
              <a:buClr>
                <a:schemeClr val="accent1"/>
              </a:buClr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Transforming raw data into a form suitable for subsequent computer processing. Description deals with extracting attributes that result in some quantitative information of interest or are basic for differentiating one class of objects from another.</a:t>
            </a:r>
          </a:p>
          <a:p>
            <a:pPr marL="640080" lvl="1" indent="-237744" algn="just" defTabSz="914400">
              <a:spcBef>
                <a:spcPts val="550"/>
              </a:spcBef>
              <a:buClr>
                <a:schemeClr val="accent1"/>
              </a:buClr>
              <a:buFontTx/>
              <a:buChar char="-"/>
              <a:defRPr/>
            </a:pPr>
            <a:endParaRPr lang="en-T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just" defTabSz="914400">
              <a:spcBef>
                <a:spcPts val="600"/>
              </a:spcBef>
              <a:buClr>
                <a:schemeClr val="accent1"/>
              </a:buClr>
              <a:buSzPct val="80000"/>
              <a:buFontTx/>
              <a:buChar char="-"/>
              <a:defRPr/>
            </a:pPr>
            <a:endParaRPr lang="en-T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just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11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 cstate="print"/>
          <a:srcRect r="25902"/>
          <a:stretch>
            <a:fillRect/>
          </a:stretch>
        </p:blipFill>
        <p:spPr bwMode="auto">
          <a:xfrm>
            <a:off x="3352800" y="609600"/>
            <a:ext cx="6553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34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6174" y="206293"/>
            <a:ext cx="10161477" cy="4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IE" sz="4000" kern="0" dirty="0">
                <a:latin typeface="+mj-lt"/>
                <a:ea typeface="+mj-ea"/>
                <a:cs typeface="+mj-cs"/>
              </a:rPr>
              <a:t>Fundamental Steps in Digital Image Processing</a:t>
            </a:r>
            <a:r>
              <a:rPr lang="en-IE" sz="4000" kern="0" dirty="0" smtClean="0">
                <a:latin typeface="+mj-lt"/>
                <a:ea typeface="+mj-ea"/>
                <a:cs typeface="+mj-cs"/>
              </a:rPr>
              <a:t>:</a:t>
            </a:r>
            <a:endParaRPr lang="en-US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559050" y="4675033"/>
            <a:ext cx="1695450" cy="8302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Acquisition</a:t>
            </a:r>
            <a:endParaRPr lang="en-US" dirty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541587" y="2396970"/>
            <a:ext cx="175260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Restoration</a:t>
            </a:r>
            <a:endParaRPr lang="en-US" dirty="0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8866187" y="1322233"/>
            <a:ext cx="175260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Morphological Processing</a:t>
            </a:r>
            <a:endParaRPr lang="en-US" dirty="0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8891945" y="2690658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Segmentation</a:t>
            </a:r>
            <a:endParaRPr lang="en-US" dirty="0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8885237" y="4938558"/>
            <a:ext cx="1695450" cy="830263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/>
              <a:t>Object Recognition</a:t>
            </a:r>
            <a:endParaRPr lang="en-US" sz="1700"/>
          </a:p>
        </p:txBody>
      </p:sp>
      <p:sp>
        <p:nvSpPr>
          <p:cNvPr id="11272" name="Rectangle 9"/>
          <p:cNvSpPr>
            <a:spLocks noChangeArrowheads="1"/>
          </p:cNvSpPr>
          <p:nvPr/>
        </p:nvSpPr>
        <p:spPr bwMode="auto">
          <a:xfrm>
            <a:off x="2559050" y="3616170"/>
            <a:ext cx="1695450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Enhancement</a:t>
            </a:r>
            <a:endParaRPr lang="en-US" dirty="0"/>
          </a:p>
        </p:txBody>
      </p:sp>
      <p:sp>
        <p:nvSpPr>
          <p:cNvPr id="11273" name="Rectangle 10"/>
          <p:cNvSpPr>
            <a:spLocks noChangeArrowheads="1"/>
          </p:cNvSpPr>
          <p:nvPr/>
        </p:nvSpPr>
        <p:spPr bwMode="auto">
          <a:xfrm>
            <a:off x="8885237" y="3814608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sz="1700" dirty="0"/>
              <a:t>Representation &amp; Description</a:t>
            </a:r>
            <a:endParaRPr lang="en-US" sz="1700" dirty="0"/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528196" y="6060920"/>
            <a:ext cx="176311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dirty="0"/>
              <a:t>Problem Domain</a:t>
            </a:r>
            <a:endParaRPr lang="en-US" dirty="0"/>
          </a:p>
        </p:txBody>
      </p:sp>
      <p:cxnSp>
        <p:nvCxnSpPr>
          <p:cNvPr id="11275" name="AutoShape 12"/>
          <p:cNvCxnSpPr>
            <a:cxnSpLocks noChangeShapeType="1"/>
            <a:stCxn id="11274" idx="0"/>
            <a:endCxn id="11267" idx="2"/>
          </p:cNvCxnSpPr>
          <p:nvPr/>
        </p:nvCxnSpPr>
        <p:spPr bwMode="auto">
          <a:xfrm flipH="1" flipV="1">
            <a:off x="3406775" y="5505296"/>
            <a:ext cx="2977" cy="5556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6" name="AutoShape 13"/>
          <p:cNvCxnSpPr>
            <a:cxnSpLocks noChangeShapeType="1"/>
            <a:stCxn id="11267" idx="0"/>
            <a:endCxn id="11272" idx="2"/>
          </p:cNvCxnSpPr>
          <p:nvPr/>
        </p:nvCxnSpPr>
        <p:spPr bwMode="auto">
          <a:xfrm flipV="1">
            <a:off x="3406775" y="4446432"/>
            <a:ext cx="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7" name="AutoShape 14"/>
          <p:cNvCxnSpPr>
            <a:cxnSpLocks noChangeShapeType="1"/>
            <a:stCxn id="11273" idx="2"/>
            <a:endCxn id="11271" idx="0"/>
          </p:cNvCxnSpPr>
          <p:nvPr/>
        </p:nvCxnSpPr>
        <p:spPr bwMode="auto">
          <a:xfrm rot="5400000">
            <a:off x="9586119" y="4791714"/>
            <a:ext cx="293687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8" name="AutoShape 15"/>
          <p:cNvCxnSpPr>
            <a:cxnSpLocks noChangeShapeType="1"/>
            <a:stCxn id="11270" idx="2"/>
            <a:endCxn id="11273" idx="0"/>
          </p:cNvCxnSpPr>
          <p:nvPr/>
        </p:nvCxnSpPr>
        <p:spPr bwMode="auto">
          <a:xfrm flipH="1">
            <a:off x="9732962" y="3520921"/>
            <a:ext cx="6708" cy="2936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9" name="Rectangle 20"/>
          <p:cNvSpPr>
            <a:spLocks noChangeArrowheads="1"/>
          </p:cNvSpPr>
          <p:nvPr/>
        </p:nvSpPr>
        <p:spPr bwMode="auto">
          <a:xfrm>
            <a:off x="2541587" y="1322233"/>
            <a:ext cx="175260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Colour Image Processing</a:t>
            </a:r>
            <a:endParaRPr lang="en-US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6732587" y="1322233"/>
            <a:ext cx="1695450" cy="830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Image Compression</a:t>
            </a:r>
            <a:endParaRPr lang="en-US" dirty="0"/>
          </a:p>
        </p:txBody>
      </p:sp>
      <p:cxnSp>
        <p:nvCxnSpPr>
          <p:cNvPr id="11281" name="Straight Arrow Connector 27"/>
          <p:cNvCxnSpPr>
            <a:cxnSpLocks noChangeShapeType="1"/>
            <a:stCxn id="11272" idx="0"/>
            <a:endCxn id="11268" idx="2"/>
          </p:cNvCxnSpPr>
          <p:nvPr/>
        </p:nvCxnSpPr>
        <p:spPr bwMode="auto">
          <a:xfrm flipV="1">
            <a:off x="3406775" y="3227232"/>
            <a:ext cx="11112" cy="388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2" name="Straight Arrow Connector 29"/>
          <p:cNvCxnSpPr>
            <a:cxnSpLocks noChangeShapeType="1"/>
            <a:stCxn id="11268" idx="0"/>
            <a:endCxn id="11279" idx="2"/>
          </p:cNvCxnSpPr>
          <p:nvPr/>
        </p:nvCxnSpPr>
        <p:spPr bwMode="auto">
          <a:xfrm flipV="1">
            <a:off x="3417887" y="2152496"/>
            <a:ext cx="0" cy="2444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283" name="Rectangle 6"/>
          <p:cNvSpPr>
            <a:spLocks noChangeArrowheads="1"/>
          </p:cNvSpPr>
          <p:nvPr/>
        </p:nvSpPr>
        <p:spPr bwMode="auto">
          <a:xfrm>
            <a:off x="4675187" y="1322233"/>
            <a:ext cx="1695450" cy="8302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IE" dirty="0"/>
              <a:t>Wavelets &amp; </a:t>
            </a:r>
            <a:r>
              <a:rPr lang="en-IE" dirty="0" err="1"/>
              <a:t>Multiresolution</a:t>
            </a:r>
            <a:r>
              <a:rPr lang="en-IE" dirty="0"/>
              <a:t> processing</a:t>
            </a:r>
            <a:endParaRPr lang="en-US" dirty="0"/>
          </a:p>
        </p:txBody>
      </p:sp>
      <p:cxnSp>
        <p:nvCxnSpPr>
          <p:cNvPr id="11284" name="Straight Arrow Connector 33"/>
          <p:cNvCxnSpPr>
            <a:cxnSpLocks noChangeShapeType="1"/>
            <a:stCxn id="11279" idx="3"/>
            <a:endCxn id="11283" idx="1"/>
          </p:cNvCxnSpPr>
          <p:nvPr/>
        </p:nvCxnSpPr>
        <p:spPr bwMode="auto">
          <a:xfrm>
            <a:off x="4294187" y="1736571"/>
            <a:ext cx="3810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5" name="Straight Arrow Connector 35"/>
          <p:cNvCxnSpPr>
            <a:cxnSpLocks noChangeShapeType="1"/>
            <a:stCxn id="11283" idx="3"/>
            <a:endCxn id="11280" idx="1"/>
          </p:cNvCxnSpPr>
          <p:nvPr/>
        </p:nvCxnSpPr>
        <p:spPr bwMode="auto">
          <a:xfrm flipV="1">
            <a:off x="6370637" y="1736571"/>
            <a:ext cx="3619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6" name="Straight Arrow Connector 38"/>
          <p:cNvCxnSpPr>
            <a:cxnSpLocks noChangeShapeType="1"/>
            <a:stCxn id="11280" idx="3"/>
            <a:endCxn id="11269" idx="1"/>
          </p:cNvCxnSpPr>
          <p:nvPr/>
        </p:nvCxnSpPr>
        <p:spPr bwMode="auto">
          <a:xfrm>
            <a:off x="8428037" y="1736571"/>
            <a:ext cx="4381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87" name="Straight Arrow Connector 43"/>
          <p:cNvCxnSpPr>
            <a:cxnSpLocks noChangeShapeType="1"/>
            <a:stCxn id="11269" idx="2"/>
            <a:endCxn id="11270" idx="0"/>
          </p:cNvCxnSpPr>
          <p:nvPr/>
        </p:nvCxnSpPr>
        <p:spPr bwMode="auto">
          <a:xfrm flipH="1">
            <a:off x="9739670" y="2152496"/>
            <a:ext cx="2817" cy="5381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6" name="Left-Right Arrow 45"/>
          <p:cNvSpPr/>
          <p:nvPr/>
        </p:nvSpPr>
        <p:spPr bwMode="auto">
          <a:xfrm>
            <a:off x="4294187" y="50560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-Right Arrow 46"/>
          <p:cNvSpPr/>
          <p:nvPr/>
        </p:nvSpPr>
        <p:spPr bwMode="auto">
          <a:xfrm>
            <a:off x="4294187" y="39892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Left-Right Arrow 47"/>
          <p:cNvSpPr/>
          <p:nvPr/>
        </p:nvSpPr>
        <p:spPr bwMode="auto">
          <a:xfrm>
            <a:off x="4294187" y="26938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Left-Right Arrow 50"/>
          <p:cNvSpPr/>
          <p:nvPr/>
        </p:nvSpPr>
        <p:spPr bwMode="auto">
          <a:xfrm rot="2700000" flipH="1" flipV="1">
            <a:off x="4333875" y="2082645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Left-Right Arrow 51"/>
          <p:cNvSpPr/>
          <p:nvPr/>
        </p:nvSpPr>
        <p:spPr bwMode="auto">
          <a:xfrm rot="5400000">
            <a:off x="5360987" y="2160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Left-Right Arrow 52"/>
          <p:cNvSpPr/>
          <p:nvPr/>
        </p:nvSpPr>
        <p:spPr bwMode="auto">
          <a:xfrm rot="5400000">
            <a:off x="7380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Left-Right Arrow 53"/>
          <p:cNvSpPr/>
          <p:nvPr/>
        </p:nvSpPr>
        <p:spPr bwMode="auto">
          <a:xfrm rot="8100000">
            <a:off x="8523287" y="21223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Left-Right Arrow 54"/>
          <p:cNvSpPr/>
          <p:nvPr/>
        </p:nvSpPr>
        <p:spPr bwMode="auto">
          <a:xfrm>
            <a:off x="8561387" y="2998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Left-Right Arrow 55"/>
          <p:cNvSpPr/>
          <p:nvPr/>
        </p:nvSpPr>
        <p:spPr bwMode="auto">
          <a:xfrm>
            <a:off x="8561387" y="41416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>
            <a:off x="8561387" y="5208432"/>
            <a:ext cx="304800" cy="228600"/>
          </a:xfrm>
          <a:prstGeom prst="leftRightArrow">
            <a:avLst/>
          </a:prstGeom>
          <a:ln w="127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299" name="Elbow Connector 61"/>
          <p:cNvCxnSpPr>
            <a:cxnSpLocks noChangeShapeType="1"/>
            <a:stCxn id="11267" idx="1"/>
          </p:cNvCxnSpPr>
          <p:nvPr/>
        </p:nvCxnSpPr>
        <p:spPr bwMode="auto">
          <a:xfrm rot="10800000">
            <a:off x="2312988" y="1093633"/>
            <a:ext cx="246063" cy="39973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0" name="Elbow Connector 65"/>
          <p:cNvCxnSpPr>
            <a:cxnSpLocks noChangeShapeType="1"/>
            <a:endCxn id="11269" idx="0"/>
          </p:cNvCxnSpPr>
          <p:nvPr/>
        </p:nvCxnSpPr>
        <p:spPr bwMode="auto">
          <a:xfrm>
            <a:off x="2312987" y="1093632"/>
            <a:ext cx="7429500" cy="2286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301" name="Elbow Connector 70"/>
          <p:cNvCxnSpPr>
            <a:cxnSpLocks noChangeShapeType="1"/>
            <a:stCxn id="11269" idx="3"/>
            <a:endCxn id="11271" idx="3"/>
          </p:cNvCxnSpPr>
          <p:nvPr/>
        </p:nvCxnSpPr>
        <p:spPr bwMode="auto">
          <a:xfrm flipH="1">
            <a:off x="10580687" y="1738158"/>
            <a:ext cx="38100" cy="3616325"/>
          </a:xfrm>
          <a:prstGeom prst="bentConnector3">
            <a:avLst>
              <a:gd name="adj1" fmla="val -378463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302" name="TextBox 72"/>
          <p:cNvSpPr txBox="1">
            <a:spLocks noChangeArrowheads="1"/>
          </p:cNvSpPr>
          <p:nvPr/>
        </p:nvSpPr>
        <p:spPr bwMode="auto">
          <a:xfrm>
            <a:off x="4175396" y="776926"/>
            <a:ext cx="6172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Outputs of these processes generally are images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8200" y="2465232"/>
            <a:ext cx="3886200" cy="3429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Knowledge Base</a:t>
            </a:r>
          </a:p>
        </p:txBody>
      </p:sp>
      <p:sp>
        <p:nvSpPr>
          <p:cNvPr id="2" name="Rectangle 1"/>
          <p:cNvSpPr/>
          <p:nvPr/>
        </p:nvSpPr>
        <p:spPr>
          <a:xfrm rot="16200000">
            <a:off x="8390444" y="3317798"/>
            <a:ext cx="50821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/>
              <a:t>Outputs of these processes generally are image attributes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63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4294967295"/>
          </p:nvPr>
        </p:nvSpPr>
        <p:spPr>
          <a:xfrm>
            <a:off x="1249252" y="782391"/>
            <a:ext cx="10097036" cy="2360054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10: Object Recognition</a:t>
            </a:r>
          </a:p>
          <a:p>
            <a:pPr algn="just" eaLnBrk="1" hangingPunct="1">
              <a:buFontTx/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Recognition: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process that assigns label to an object based on the information provided by its description.</a:t>
            </a:r>
          </a:p>
          <a:p>
            <a:pPr algn="just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Assigns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label, such as,  “vehicle” to an object based on its descriptors.</a:t>
            </a: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TT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0598" name="Picture 6" descr="http://old.ac.utcluj.ro/tl_files/utcn/img/doc_images/image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599" y="3352800"/>
            <a:ext cx="5022761" cy="2630970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70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>
          <a:xfrm>
            <a:off x="1313645" y="76200"/>
            <a:ext cx="10878355" cy="990600"/>
          </a:xfrm>
        </p:spPr>
        <p:txBody>
          <a:bodyPr>
            <a:noAutofit/>
          </a:bodyPr>
          <a:lstStyle/>
          <a:p>
            <a:r>
              <a:rPr lang="en-TT" sz="4000" b="1" dirty="0"/>
              <a:t>Components of an Image Processing System</a:t>
            </a:r>
            <a:endParaRPr lang="en-US" sz="4000" b="1" dirty="0"/>
          </a:p>
        </p:txBody>
      </p:sp>
      <p:cxnSp>
        <p:nvCxnSpPr>
          <p:cNvPr id="24579" name="Straight Arrow Connector 4"/>
          <p:cNvCxnSpPr>
            <a:cxnSpLocks noChangeShapeType="1"/>
          </p:cNvCxnSpPr>
          <p:nvPr/>
        </p:nvCxnSpPr>
        <p:spPr bwMode="auto">
          <a:xfrm>
            <a:off x="3352800" y="1524000"/>
            <a:ext cx="62484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5638800" y="1143000"/>
            <a:ext cx="259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TT"/>
              <a:t>Network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2819400" y="1905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Image displays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257800" y="1905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Computer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696200" y="1905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Mass storage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819400" y="3429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Hardcopy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257800" y="3429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Specialized image processing hardware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696200" y="3429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Image processing software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257800" y="4953000"/>
            <a:ext cx="2209800" cy="129540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TT" dirty="0">
                <a:solidFill>
                  <a:schemeClr val="tx1"/>
                </a:solidFill>
              </a:rPr>
              <a:t>Image sensors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 bwMode="auto">
          <a:xfrm>
            <a:off x="4419600" y="5638800"/>
            <a:ext cx="685800" cy="3048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589" name="TextBox 14"/>
          <p:cNvSpPr txBox="1">
            <a:spLocks noChangeArrowheads="1"/>
          </p:cNvSpPr>
          <p:nvPr/>
        </p:nvSpPr>
        <p:spPr bwMode="auto">
          <a:xfrm>
            <a:off x="2438400" y="5562600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TT"/>
              <a:t>Problem Domain</a:t>
            </a:r>
            <a:endParaRPr lang="en-US"/>
          </a:p>
        </p:txBody>
      </p:sp>
      <p:sp>
        <p:nvSpPr>
          <p:cNvPr id="16" name="Left-Right Arrow 15"/>
          <p:cNvSpPr/>
          <p:nvPr/>
        </p:nvSpPr>
        <p:spPr bwMode="auto">
          <a:xfrm rot="16200000">
            <a:off x="6035676" y="4648201"/>
            <a:ext cx="517525" cy="396875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Left-Right Arrow 16"/>
          <p:cNvSpPr/>
          <p:nvPr/>
        </p:nvSpPr>
        <p:spPr bwMode="auto">
          <a:xfrm rot="16200000">
            <a:off x="6035676" y="3108326"/>
            <a:ext cx="517525" cy="396875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Left-Right Arrow 17"/>
          <p:cNvSpPr/>
          <p:nvPr/>
        </p:nvSpPr>
        <p:spPr bwMode="auto">
          <a:xfrm rot="2700000">
            <a:off x="7315201" y="3108326"/>
            <a:ext cx="517525" cy="396875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Left-Right Arrow 18"/>
          <p:cNvSpPr/>
          <p:nvPr/>
        </p:nvSpPr>
        <p:spPr bwMode="auto">
          <a:xfrm rot="8100000">
            <a:off x="4903788" y="3097214"/>
            <a:ext cx="519112" cy="395287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Left-Right Arrow 19"/>
          <p:cNvSpPr/>
          <p:nvPr/>
        </p:nvSpPr>
        <p:spPr bwMode="auto">
          <a:xfrm rot="10800000">
            <a:off x="4892676" y="2346326"/>
            <a:ext cx="517525" cy="396875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Left-Right Arrow 20"/>
          <p:cNvSpPr/>
          <p:nvPr/>
        </p:nvSpPr>
        <p:spPr bwMode="auto">
          <a:xfrm rot="10800000">
            <a:off x="7315201" y="2362201"/>
            <a:ext cx="517525" cy="396875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596" name="Oval 21"/>
          <p:cNvSpPr>
            <a:spLocks noChangeArrowheads="1"/>
          </p:cNvSpPr>
          <p:nvPr/>
        </p:nvSpPr>
        <p:spPr bwMode="auto">
          <a:xfrm>
            <a:off x="8077200" y="4876800"/>
            <a:ext cx="2590800" cy="1371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TT"/>
              <a:t>Typical general-purpose DIP system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1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Tx/>
              <a:buAutoNum type="arabicPeriod"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Sensors</a:t>
            </a:r>
          </a:p>
          <a:p>
            <a:pPr marL="514350" indent="-514350" algn="just">
              <a:buNone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Two elements are required to acquire digital images. </a:t>
            </a:r>
          </a:p>
          <a:p>
            <a:pPr marL="1089025" indent="-120650" algn="just">
              <a:buFont typeface="Wingdings" panose="05000000000000000000" pitchFamily="2" charset="2"/>
              <a:buChar char="Ø"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TT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Sensor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is sensitive to the energy radiated by the object. </a:t>
            </a:r>
          </a:p>
          <a:p>
            <a:pPr marL="968375" indent="66675" algn="just">
              <a:buFont typeface="Wingdings" panose="05000000000000000000" pitchFamily="2" charset="2"/>
              <a:buChar char="Ø"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TT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TT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igitizer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is a device for converting the output of the physical sensing device into digital form.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9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Specialized Image Processing Hardware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TT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Digitizer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mentioned before, performs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primitive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operations</a:t>
            </a:r>
            <a:endParaRPr lang="en-TT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TT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Arithmetic </a:t>
            </a:r>
            <a:r>
              <a:rPr lang="en-TT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logic unit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(ALU), which performs arithmetic and logical operations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parallel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entire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more 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GPUs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common in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processing 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 that perform intensive matrix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operations</a:t>
            </a:r>
          </a:p>
          <a:p>
            <a:pPr marL="201168" lvl="1" indent="0" algn="just">
              <a:buNone/>
            </a:pP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1168" lvl="1" indent="0" algn="just">
              <a:buNone/>
            </a:pP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type of hardware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 a </a:t>
            </a:r>
            <a:r>
              <a:rPr lang="en-TT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front-end </a:t>
            </a:r>
            <a:r>
              <a:rPr lang="en-TT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subsystem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most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distinguishing characteristic is </a:t>
            </a:r>
            <a:r>
              <a:rPr lang="en-TT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performs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functions that require </a:t>
            </a:r>
            <a:r>
              <a:rPr lang="en-TT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 data </a:t>
            </a:r>
            <a:r>
              <a:rPr lang="en-TT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throughputs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TT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05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37253" y="1515773"/>
            <a:ext cx="10058400" cy="4308475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Pixel values typically represent gray levels,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opacities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B&amp;W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Grayscale-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sample per point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(Red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Green, and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Blue)-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samples per point 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samples per point (Red, Green, Blue, and “Alpha”, a.k.a. Opacity)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waterfall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780" y="3871202"/>
            <a:ext cx="1567089" cy="1709056"/>
          </a:xfrm>
          <a:prstGeom prst="rect">
            <a:avLst/>
          </a:prstGeom>
          <a:noFill/>
        </p:spPr>
      </p:pic>
      <p:pic>
        <p:nvPicPr>
          <p:cNvPr id="6" name="Picture 5" descr="waterfall"/>
          <p:cNvPicPr preferRelativeResize="0">
            <a:picLocks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741715" y="3871202"/>
            <a:ext cx="1567089" cy="170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3289"/>
              </p:ext>
            </p:extLst>
          </p:nvPr>
        </p:nvGraphicFramePr>
        <p:xfrm>
          <a:off x="7691845" y="3871202"/>
          <a:ext cx="1567089" cy="1709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Image" r:id="rId4" imgW="1218996" imgH="914402" progId="">
                  <p:embed/>
                </p:oleObj>
              </mc:Choice>
              <mc:Fallback>
                <p:oleObj name="Image" r:id="rId4" imgW="1218996" imgH="914402" progId="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1845" y="3871202"/>
                        <a:ext cx="1567089" cy="1709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307090" y="578472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(a)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32310" y="563958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82155" y="573029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(b)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94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Image Processing Software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Software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image processing consists of specialized modules that perform specific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well-designed package also includes the capability for the user to write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Processing Toolbox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is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common </a:t>
            </a:r>
            <a:r>
              <a:rPr lang="en-U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well-equipped image processing system</a:t>
            </a:r>
            <a:endParaRPr lang="en-TT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09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Mass Storage Capability</a:t>
            </a: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Digital storage for image processing applications falls into three principal categories: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 Short-term storage for use during processing.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</a:t>
            </a: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 storage for relatively fast recall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Archival storage, characterized by infrequent access</a:t>
            </a:r>
          </a:p>
          <a:p>
            <a:pPr marL="514350" indent="-514350" algn="just">
              <a:buNone/>
            </a:pP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44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460937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Short-term Storage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 of providing short-term storage is computer 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is by specialized boards, called frame buffers, that store one or more images and can be accessed rapidly. </a:t>
            </a:r>
          </a:p>
          <a:p>
            <a:pPr marL="514350" indent="-514350" algn="just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On-line storage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Generally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 the form of magnetic disks and optical-media storage</a:t>
            </a:r>
            <a:endParaRPr lang="en-TT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Allows </a:t>
            </a:r>
            <a:r>
              <a:rPr lang="en-TT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virtually instantaneous image zoom, as well as scroll (vertical shifts) and pan (horizontal shifts</a:t>
            </a: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TT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Archival </a:t>
            </a: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storage</a:t>
            </a:r>
            <a:endParaRPr lang="en-TT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TT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Archival storage is characterized by massive storage requirements but infrequent need for access. </a:t>
            </a:r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22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210235" y="1922928"/>
            <a:ext cx="9945445" cy="2353237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en-TT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Image Displays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displays in use today are mainly </a:t>
            </a:r>
            <a:r>
              <a:rPr lang="en-TT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(preferably flat screen) TV monitors. Monitors are driven by the outputs of the image and graphics display cards that are an integral part of a computer system.</a:t>
            </a:r>
          </a:p>
          <a:p>
            <a:pPr marL="514350" indent="-514350" algn="just">
              <a:buNone/>
            </a:pPr>
            <a:endParaRPr lang="en-TT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03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210235" y="1951205"/>
            <a:ext cx="9945445" cy="1692947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Hardcopy devices</a:t>
            </a:r>
          </a:p>
          <a:p>
            <a:pPr marL="514350" indent="-514350">
              <a:buNone/>
            </a:pPr>
            <a:r>
              <a:rPr lang="en-T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Used for recording images, include laser printers, film cameras, heat-sensitive devices, inkjet units and digital units, such as optical and CD-Rom disks.</a:t>
            </a:r>
          </a:p>
          <a:p>
            <a:pPr marL="514350" indent="-514350">
              <a:buNone/>
            </a:pPr>
            <a:endParaRPr lang="en-T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54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TT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Networking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Is almost a default function in any computer system, in use today. Because of the large amount of data inherent in image processing applications the key consideration in image transmission is bandwidth. 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514350" indent="-514350" algn="just">
              <a:buNone/>
            </a:pPr>
            <a:r>
              <a:rPr lang="en-TT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 dedicated networks, this typically is not a problem, but communications with remote sites via the internet are not always as efficient.</a:t>
            </a:r>
          </a:p>
          <a:p>
            <a:pPr marL="514350" indent="-514350">
              <a:buNone/>
            </a:pPr>
            <a:endParaRPr lang="en-T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44656"/>
          </a:xfrm>
        </p:spPr>
        <p:txBody>
          <a:bodyPr>
            <a:normAutofit/>
          </a:bodyPr>
          <a:lstStyle/>
          <a:p>
            <a:r>
              <a:rPr lang="en-TT" sz="4000" dirty="0" smtClean="0"/>
              <a:t>Components of an Image Processing System</a:t>
            </a:r>
            <a:endParaRPr lang="en-US" sz="4000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22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3" name="Picture 3" descr="bacte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3589" y="1587937"/>
            <a:ext cx="2362200" cy="2362200"/>
          </a:xfrm>
          <a:prstGeom prst="rect">
            <a:avLst/>
          </a:prstGeom>
          <a:noFill/>
        </p:spPr>
      </p:pic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862439" y="5152163"/>
            <a:ext cx="571296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pixel corresponds to light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intensity normally represented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gray scale (gray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17765" name="Picture 5" descr="bacteria"/>
          <p:cNvPicPr>
            <a:picLocks noChangeAspect="1" noChangeArrowheads="1"/>
          </p:cNvPicPr>
          <p:nvPr/>
        </p:nvPicPr>
        <p:blipFill>
          <a:blip r:embed="rId3" cstate="print"/>
          <a:srcRect l="58064" t="45161" r="29033" b="35484"/>
          <a:stretch>
            <a:fillRect/>
          </a:stretch>
        </p:blipFill>
        <p:spPr bwMode="auto">
          <a:xfrm>
            <a:off x="6345789" y="3950137"/>
            <a:ext cx="1524000" cy="1524000"/>
          </a:xfrm>
          <a:prstGeom prst="rect">
            <a:avLst/>
          </a:prstGeom>
          <a:noFill/>
        </p:spPr>
      </p:pic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5355189" y="2730937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55189" y="2730937"/>
            <a:ext cx="2590800" cy="2743200"/>
            <a:chOff x="1248" y="1584"/>
            <a:chExt cx="1632" cy="1728"/>
          </a:xfrm>
        </p:grpSpPr>
        <p:sp>
          <p:nvSpPr>
            <p:cNvPr id="117768" name="Line 8"/>
            <p:cNvSpPr>
              <a:spLocks noChangeShapeType="1"/>
            </p:cNvSpPr>
            <p:nvPr/>
          </p:nvSpPr>
          <p:spPr bwMode="auto">
            <a:xfrm>
              <a:off x="1248" y="1776"/>
              <a:ext cx="624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7769" name="Line 9"/>
            <p:cNvSpPr>
              <a:spLocks noChangeShapeType="1"/>
            </p:cNvSpPr>
            <p:nvPr/>
          </p:nvSpPr>
          <p:spPr bwMode="auto">
            <a:xfrm>
              <a:off x="1440" y="1584"/>
              <a:ext cx="144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7031589" y="4635937"/>
            <a:ext cx="2286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031589" y="4635937"/>
            <a:ext cx="2209800" cy="1524000"/>
            <a:chOff x="2304" y="2784"/>
            <a:chExt cx="1392" cy="960"/>
          </a:xfrm>
        </p:grpSpPr>
        <p:sp>
          <p:nvSpPr>
            <p:cNvPr id="117772" name="Line 12"/>
            <p:cNvSpPr>
              <a:spLocks noChangeShapeType="1"/>
            </p:cNvSpPr>
            <p:nvPr/>
          </p:nvSpPr>
          <p:spPr bwMode="auto">
            <a:xfrm>
              <a:off x="2448" y="2784"/>
              <a:ext cx="124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7773" name="Line 13"/>
            <p:cNvSpPr>
              <a:spLocks noChangeShapeType="1"/>
            </p:cNvSpPr>
            <p:nvPr/>
          </p:nvSpPr>
          <p:spPr bwMode="auto">
            <a:xfrm>
              <a:off x="2304" y="2928"/>
              <a:ext cx="576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31072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498600"/>
              </p:ext>
            </p:extLst>
          </p:nvPr>
        </p:nvGraphicFramePr>
        <p:xfrm>
          <a:off x="9850990" y="5016937"/>
          <a:ext cx="1554163" cy="117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quation" r:id="rId4" imgW="1206360" imgH="914400" progId="Equation.3">
                  <p:embed/>
                </p:oleObj>
              </mc:Choice>
              <mc:Fallback>
                <p:oleObj name="Equation" r:id="rId4" imgW="12063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0990" y="5016937"/>
                        <a:ext cx="1554163" cy="1176338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7775" name="Picture 15" descr="bacteria"/>
          <p:cNvPicPr>
            <a:picLocks noChangeAspect="1" noChangeArrowheads="1"/>
          </p:cNvPicPr>
          <p:nvPr/>
        </p:nvPicPr>
        <p:blipFill>
          <a:blip r:embed="rId3" cstate="print"/>
          <a:srcRect l="63870" t="52904" r="34195" b="44193"/>
          <a:stretch>
            <a:fillRect/>
          </a:stretch>
        </p:blipFill>
        <p:spPr bwMode="auto">
          <a:xfrm>
            <a:off x="7945989" y="4864537"/>
            <a:ext cx="1295400" cy="1295400"/>
          </a:xfrm>
          <a:prstGeom prst="rect">
            <a:avLst/>
          </a:prstGeom>
          <a:noFill/>
        </p:spPr>
      </p:pic>
      <p:sp>
        <p:nvSpPr>
          <p:cNvPr id="117776" name="AutoShape 16"/>
          <p:cNvSpPr>
            <a:spLocks noChangeArrowheads="1"/>
          </p:cNvSpPr>
          <p:nvPr/>
        </p:nvSpPr>
        <p:spPr bwMode="auto">
          <a:xfrm>
            <a:off x="9317589" y="5397938"/>
            <a:ext cx="533400" cy="34131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7777" name="Text Box 17"/>
          <p:cNvSpPr txBox="1">
            <a:spLocks noChangeArrowheads="1"/>
          </p:cNvSpPr>
          <p:nvPr/>
        </p:nvSpPr>
        <p:spPr bwMode="auto">
          <a:xfrm>
            <a:off x="9622390" y="4483538"/>
            <a:ext cx="1973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Gray scale values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 Type</a:t>
            </a:r>
            <a:r>
              <a:rPr lang="en-US" sz="4000" dirty="0" smtClean="0">
                <a:solidFill>
                  <a:schemeClr val="tx1"/>
                </a:solidFill>
                <a:cs typeface="Arial" charset="0"/>
              </a:rPr>
              <a:t>: </a:t>
            </a:r>
            <a:r>
              <a:rPr lang="en-US" sz="4000" dirty="0">
                <a:solidFill>
                  <a:schemeClr val="tx1"/>
                </a:solidFill>
                <a:cs typeface="Arial" charset="0"/>
              </a:rPr>
              <a:t>Intensity Image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15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592770" y="4532313"/>
            <a:ext cx="278396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dirty="0" smtClean="0"/>
              <a:t>Each </a:t>
            </a:r>
            <a:r>
              <a:rPr lang="en-US" dirty="0"/>
              <a:t>pixel contains one bit :</a:t>
            </a:r>
          </a:p>
          <a:p>
            <a:pPr marL="457200" indent="-457200"/>
            <a:r>
              <a:rPr lang="en-US" dirty="0"/>
              <a:t>	1 represent white</a:t>
            </a:r>
          </a:p>
          <a:p>
            <a:pPr marL="457200" indent="-457200"/>
            <a:r>
              <a:rPr lang="en-US" dirty="0"/>
              <a:t>	0 represents black</a:t>
            </a:r>
          </a:p>
        </p:txBody>
      </p:sp>
      <p:pic>
        <p:nvPicPr>
          <p:cNvPr id="119812" name="Picture 4" descr="circb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5101" y="1447800"/>
            <a:ext cx="2295525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9813" name="Picture 5" descr="circbw"/>
          <p:cNvPicPr>
            <a:picLocks noChangeAspect="1" noChangeArrowheads="1"/>
          </p:cNvPicPr>
          <p:nvPr/>
        </p:nvPicPr>
        <p:blipFill>
          <a:blip r:embed="rId4" cstate="print"/>
          <a:srcRect l="26474" t="48349" r="63538" b="41919"/>
          <a:stretch>
            <a:fillRect/>
          </a:stretch>
        </p:blipFill>
        <p:spPr bwMode="auto">
          <a:xfrm>
            <a:off x="4978401" y="3803651"/>
            <a:ext cx="1452563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3771900" y="259080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771900" y="2590800"/>
            <a:ext cx="2667000" cy="2667000"/>
            <a:chOff x="1056" y="1632"/>
            <a:chExt cx="1680" cy="1680"/>
          </a:xfrm>
        </p:grpSpPr>
        <p:sp>
          <p:nvSpPr>
            <p:cNvPr id="119816" name="Line 8"/>
            <p:cNvSpPr>
              <a:spLocks noChangeShapeType="1"/>
            </p:cNvSpPr>
            <p:nvPr/>
          </p:nvSpPr>
          <p:spPr bwMode="auto">
            <a:xfrm>
              <a:off x="1056" y="1776"/>
              <a:ext cx="768" cy="153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9817" name="Line 9"/>
            <p:cNvSpPr>
              <a:spLocks noChangeShapeType="1"/>
            </p:cNvSpPr>
            <p:nvPr/>
          </p:nvSpPr>
          <p:spPr bwMode="auto">
            <a:xfrm>
              <a:off x="1200" y="1632"/>
              <a:ext cx="1536" cy="76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19818" name="Picture 10" descr="circbw"/>
          <p:cNvPicPr>
            <a:picLocks noChangeAspect="1" noChangeArrowheads="1"/>
          </p:cNvPicPr>
          <p:nvPr/>
        </p:nvPicPr>
        <p:blipFill>
          <a:blip r:embed="rId4" cstate="print"/>
          <a:srcRect l="30180" t="51950" r="68303" b="46548"/>
          <a:stretch>
            <a:fillRect/>
          </a:stretch>
        </p:blipFill>
        <p:spPr bwMode="auto">
          <a:xfrm>
            <a:off x="6591301" y="5181601"/>
            <a:ext cx="1101725" cy="1122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5600700" y="434340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600700" y="4343400"/>
            <a:ext cx="2057400" cy="1981200"/>
            <a:chOff x="2208" y="2736"/>
            <a:chExt cx="1296" cy="1248"/>
          </a:xfrm>
        </p:grpSpPr>
        <p:sp>
          <p:nvSpPr>
            <p:cNvPr id="119821" name="Line 13"/>
            <p:cNvSpPr>
              <a:spLocks noChangeShapeType="1"/>
            </p:cNvSpPr>
            <p:nvPr/>
          </p:nvSpPr>
          <p:spPr bwMode="auto">
            <a:xfrm>
              <a:off x="2352" y="2736"/>
              <a:ext cx="1152" cy="52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9822" name="Line 14"/>
            <p:cNvSpPr>
              <a:spLocks noChangeShapeType="1"/>
            </p:cNvSpPr>
            <p:nvPr/>
          </p:nvSpPr>
          <p:spPr bwMode="auto">
            <a:xfrm>
              <a:off x="2208" y="2880"/>
              <a:ext cx="624" cy="110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19823" name="Object 15"/>
          <p:cNvGraphicFramePr>
            <a:graphicFrameLocks noChangeAspect="1"/>
          </p:cNvGraphicFramePr>
          <p:nvPr/>
        </p:nvGraphicFramePr>
        <p:xfrm>
          <a:off x="8775701" y="5181600"/>
          <a:ext cx="1146175" cy="117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Equation" r:id="rId5" imgW="888840" imgH="914400" progId="Equation.3">
                  <p:embed/>
                </p:oleObj>
              </mc:Choice>
              <mc:Fallback>
                <p:oleObj name="Equation" r:id="rId5" imgW="88884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5701" y="5181600"/>
                        <a:ext cx="1146175" cy="1176338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4" name="AutoShape 16"/>
          <p:cNvSpPr>
            <a:spLocks noChangeArrowheads="1"/>
          </p:cNvSpPr>
          <p:nvPr/>
        </p:nvSpPr>
        <p:spPr bwMode="auto">
          <a:xfrm>
            <a:off x="7810500" y="5486401"/>
            <a:ext cx="533400" cy="34131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auto">
          <a:xfrm>
            <a:off x="8724900" y="4724401"/>
            <a:ext cx="1360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Binary data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 Type</a:t>
            </a:r>
            <a:r>
              <a:rPr lang="en-US" sz="4000" dirty="0">
                <a:solidFill>
                  <a:schemeClr val="tx1"/>
                </a:solidFill>
                <a:cs typeface="Arial" charset="0"/>
              </a:rPr>
              <a:t>: Binary Image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7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21757"/>
              </p:ext>
            </p:extLst>
          </p:nvPr>
        </p:nvGraphicFramePr>
        <p:xfrm>
          <a:off x="8936991" y="4754218"/>
          <a:ext cx="1554163" cy="117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Equation" r:id="rId3" imgW="1206360" imgH="914400" progId="Equation.3">
                  <p:embed/>
                </p:oleObj>
              </mc:Choice>
              <mc:Fallback>
                <p:oleObj name="Equation" r:id="rId3" imgW="12063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6991" y="4754218"/>
                        <a:ext cx="1554163" cy="1176338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25304"/>
              </p:ext>
            </p:extLst>
          </p:nvPr>
        </p:nvGraphicFramePr>
        <p:xfrm>
          <a:off x="9216391" y="4925669"/>
          <a:ext cx="1554163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Equation" r:id="rId5" imgW="1206360" imgH="914400" progId="Equation.3">
                  <p:embed/>
                </p:oleObj>
              </mc:Choice>
              <mc:Fallback>
                <p:oleObj name="Equation" r:id="rId5" imgW="12063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16391" y="4925669"/>
                        <a:ext cx="1554163" cy="117792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908483"/>
              </p:ext>
            </p:extLst>
          </p:nvPr>
        </p:nvGraphicFramePr>
        <p:xfrm>
          <a:off x="9510078" y="5135218"/>
          <a:ext cx="1554162" cy="117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Equation" r:id="rId7" imgW="1206360" imgH="914400" progId="Equation.3">
                  <p:embed/>
                </p:oleObj>
              </mc:Choice>
              <mc:Fallback>
                <p:oleObj name="Equation" r:id="rId7" imgW="12063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10078" y="5135218"/>
                        <a:ext cx="1554162" cy="1176338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8790" name="Picture 6" descr="OakTre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69591" y="1020419"/>
            <a:ext cx="3611563" cy="2405063"/>
          </a:xfrm>
          <a:prstGeom prst="rect">
            <a:avLst/>
          </a:prstGeom>
          <a:noFill/>
        </p:spPr>
      </p:pic>
      <p:pic>
        <p:nvPicPr>
          <p:cNvPr id="118791" name="Picture 7" descr="OakTree"/>
          <p:cNvPicPr>
            <a:picLocks noChangeAspect="1" noChangeArrowheads="1"/>
          </p:cNvPicPr>
          <p:nvPr/>
        </p:nvPicPr>
        <p:blipFill>
          <a:blip r:embed="rId9" cstate="print"/>
          <a:srcRect l="35869" t="72871" r="55692" b="14455"/>
          <a:stretch>
            <a:fillRect/>
          </a:stretch>
        </p:blipFill>
        <p:spPr bwMode="auto">
          <a:xfrm>
            <a:off x="5203190" y="3535018"/>
            <a:ext cx="1143000" cy="1143000"/>
          </a:xfrm>
          <a:prstGeom prst="rect">
            <a:avLst/>
          </a:prstGeom>
          <a:noFill/>
        </p:spPr>
      </p:pic>
      <p:pic>
        <p:nvPicPr>
          <p:cNvPr id="118792" name="Picture 8" descr="OakTree"/>
          <p:cNvPicPr>
            <a:picLocks noChangeAspect="1" noChangeArrowheads="1"/>
          </p:cNvPicPr>
          <p:nvPr/>
        </p:nvPicPr>
        <p:blipFill>
          <a:blip r:embed="rId9" cstate="print"/>
          <a:srcRect l="38979" t="77541" r="59245" b="19791"/>
          <a:stretch>
            <a:fillRect/>
          </a:stretch>
        </p:blipFill>
        <p:spPr bwMode="auto">
          <a:xfrm>
            <a:off x="6346190" y="4678018"/>
            <a:ext cx="1600200" cy="1600200"/>
          </a:xfrm>
          <a:prstGeom prst="rect">
            <a:avLst/>
          </a:prstGeom>
          <a:noFill/>
        </p:spPr>
      </p:pic>
      <p:sp>
        <p:nvSpPr>
          <p:cNvPr id="118793" name="Rectangle 9"/>
          <p:cNvSpPr>
            <a:spLocks noChangeArrowheads="1"/>
          </p:cNvSpPr>
          <p:nvPr/>
        </p:nvSpPr>
        <p:spPr bwMode="auto">
          <a:xfrm>
            <a:off x="4441190" y="2773018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441190" y="2773018"/>
            <a:ext cx="1905000" cy="1905000"/>
            <a:chOff x="1248" y="1920"/>
            <a:chExt cx="1200" cy="1200"/>
          </a:xfrm>
        </p:grpSpPr>
        <p:sp>
          <p:nvSpPr>
            <p:cNvPr id="118795" name="Line 11"/>
            <p:cNvSpPr>
              <a:spLocks noChangeShapeType="1"/>
            </p:cNvSpPr>
            <p:nvPr/>
          </p:nvSpPr>
          <p:spPr bwMode="auto">
            <a:xfrm>
              <a:off x="1248" y="2064"/>
              <a:ext cx="480" cy="105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8796" name="Line 12"/>
            <p:cNvSpPr>
              <a:spLocks noChangeShapeType="1"/>
            </p:cNvSpPr>
            <p:nvPr/>
          </p:nvSpPr>
          <p:spPr bwMode="auto">
            <a:xfrm>
              <a:off x="1392" y="1920"/>
              <a:ext cx="1056" cy="48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736590" y="3916018"/>
            <a:ext cx="2209800" cy="2362200"/>
            <a:chOff x="2064" y="2640"/>
            <a:chExt cx="1392" cy="1488"/>
          </a:xfrm>
        </p:grpSpPr>
        <p:sp>
          <p:nvSpPr>
            <p:cNvPr id="118798" name="Line 14"/>
            <p:cNvSpPr>
              <a:spLocks noChangeShapeType="1"/>
            </p:cNvSpPr>
            <p:nvPr/>
          </p:nvSpPr>
          <p:spPr bwMode="auto">
            <a:xfrm>
              <a:off x="2208" y="2640"/>
              <a:ext cx="1248" cy="48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8799" name="Line 15"/>
            <p:cNvSpPr>
              <a:spLocks noChangeShapeType="1"/>
            </p:cNvSpPr>
            <p:nvPr/>
          </p:nvSpPr>
          <p:spPr bwMode="auto">
            <a:xfrm>
              <a:off x="2064" y="2784"/>
              <a:ext cx="384" cy="13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8800" name="Rectangle 16"/>
          <p:cNvSpPr>
            <a:spLocks noChangeArrowheads="1"/>
          </p:cNvSpPr>
          <p:nvPr/>
        </p:nvSpPr>
        <p:spPr bwMode="auto">
          <a:xfrm>
            <a:off x="5736590" y="3916018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8174990" y="5211419"/>
            <a:ext cx="533400" cy="34131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802" name="Text Box 18"/>
          <p:cNvSpPr txBox="1">
            <a:spLocks noChangeArrowheads="1"/>
          </p:cNvSpPr>
          <p:nvPr/>
        </p:nvSpPr>
        <p:spPr bwMode="auto">
          <a:xfrm>
            <a:off x="1640167" y="4686727"/>
            <a:ext cx="28264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pixel contains a vector</a:t>
            </a:r>
          </a:p>
          <a:p>
            <a:pPr marL="457200" indent="-4572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representing red, green and</a:t>
            </a:r>
          </a:p>
          <a:p>
            <a:pPr marL="457200" indent="-4572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 components.</a:t>
            </a:r>
          </a:p>
        </p:txBody>
      </p:sp>
      <p:sp>
        <p:nvSpPr>
          <p:cNvPr id="118803" name="Text Box 19"/>
          <p:cNvSpPr txBox="1">
            <a:spLocks noChangeArrowheads="1"/>
          </p:cNvSpPr>
          <p:nvPr/>
        </p:nvSpPr>
        <p:spPr bwMode="auto">
          <a:xfrm>
            <a:off x="8936991" y="4297019"/>
            <a:ext cx="1997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RGB components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 Type</a:t>
            </a:r>
            <a:r>
              <a:rPr lang="en-US" sz="4000" dirty="0">
                <a:solidFill>
                  <a:schemeClr val="tx1"/>
                </a:solidFill>
                <a:cs typeface="Arial" charset="0"/>
              </a:rPr>
              <a:t>: </a:t>
            </a:r>
            <a:r>
              <a:rPr lang="en-US" sz="4000" dirty="0" err="1" smtClean="0">
                <a:solidFill>
                  <a:schemeClr val="tx1"/>
                </a:solidFill>
                <a:cs typeface="Arial" charset="0"/>
              </a:rPr>
              <a:t>Colour</a:t>
            </a:r>
            <a:r>
              <a:rPr lang="en-US" sz="4000" dirty="0" smtClean="0">
                <a:solidFill>
                  <a:schemeClr val="tx1"/>
                </a:solidFill>
                <a:cs typeface="Arial" charset="0"/>
              </a:rPr>
              <a:t> (RGB) </a:t>
            </a:r>
            <a:r>
              <a:rPr lang="en-US" sz="4000" dirty="0">
                <a:solidFill>
                  <a:schemeClr val="tx1"/>
                </a:solidFill>
                <a:cs typeface="Arial" charset="0"/>
              </a:rPr>
              <a:t>Image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82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7086600" y="1418739"/>
            <a:ext cx="33443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dirty="0" smtClean="0"/>
              <a:t>Each </a:t>
            </a:r>
            <a:r>
              <a:rPr lang="en-US" dirty="0"/>
              <a:t>pixel contains index number</a:t>
            </a:r>
          </a:p>
          <a:p>
            <a:pPr marL="457200" indent="-457200"/>
            <a:r>
              <a:rPr lang="en-US" dirty="0"/>
              <a:t>pointing to a color in a color table</a:t>
            </a:r>
          </a:p>
        </p:txBody>
      </p:sp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194561"/>
            <a:ext cx="23622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3886200" y="3566160"/>
            <a:ext cx="228600" cy="2286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962400" y="3566160"/>
            <a:ext cx="2209800" cy="1752600"/>
            <a:chOff x="1056" y="2160"/>
            <a:chExt cx="1392" cy="1104"/>
          </a:xfrm>
        </p:grpSpPr>
        <p:sp>
          <p:nvSpPr>
            <p:cNvPr id="120839" name="Line 7"/>
            <p:cNvSpPr>
              <a:spLocks noChangeShapeType="1"/>
            </p:cNvSpPr>
            <p:nvPr/>
          </p:nvSpPr>
          <p:spPr bwMode="auto">
            <a:xfrm>
              <a:off x="1056" y="2352"/>
              <a:ext cx="912" cy="91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0840" name="Line 8"/>
            <p:cNvSpPr>
              <a:spLocks noChangeShapeType="1"/>
            </p:cNvSpPr>
            <p:nvPr/>
          </p:nvSpPr>
          <p:spPr bwMode="auto">
            <a:xfrm>
              <a:off x="1152" y="2160"/>
              <a:ext cx="1296" cy="586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0841" name="Object 9"/>
          <p:cNvGraphicFramePr>
            <a:graphicFrameLocks noChangeAspect="1"/>
          </p:cNvGraphicFramePr>
          <p:nvPr/>
        </p:nvGraphicFramePr>
        <p:xfrm>
          <a:off x="5410200" y="4480560"/>
          <a:ext cx="8842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Equation" r:id="rId4" imgW="685800" imgH="711000" progId="Equation.3">
                  <p:embed/>
                </p:oleObj>
              </mc:Choice>
              <mc:Fallback>
                <p:oleObj name="Equation" r:id="rId4" imgW="68580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480560"/>
                        <a:ext cx="884238" cy="914400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5105401" y="5547361"/>
            <a:ext cx="1374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Index value</a:t>
            </a:r>
          </a:p>
        </p:txBody>
      </p:sp>
      <p:graphicFrame>
        <p:nvGraphicFramePr>
          <p:cNvPr id="120843" name="Group 11"/>
          <p:cNvGraphicFramePr>
            <a:graphicFrameLocks noGrp="1"/>
          </p:cNvGraphicFramePr>
          <p:nvPr/>
        </p:nvGraphicFramePr>
        <p:xfrm>
          <a:off x="7086600" y="3185160"/>
          <a:ext cx="3276600" cy="2834640"/>
        </p:xfrm>
        <a:graphic>
          <a:graphicData uri="http://schemas.openxmlformats.org/drawingml/2006/table">
            <a:tbl>
              <a:tblPr/>
              <a:tblGrid>
                <a:gridCol w="800100"/>
                <a:gridCol w="800100"/>
                <a:gridCol w="914400"/>
                <a:gridCol w="762000"/>
              </a:tblGrid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Index 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Red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component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Green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component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Blue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component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20885" name="Text Box 53"/>
          <p:cNvSpPr txBox="1">
            <a:spLocks noChangeArrowheads="1"/>
          </p:cNvSpPr>
          <p:nvPr/>
        </p:nvSpPr>
        <p:spPr bwMode="auto">
          <a:xfrm>
            <a:off x="7998247" y="2616835"/>
            <a:ext cx="12326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Color Table</a:t>
            </a:r>
          </a:p>
        </p:txBody>
      </p:sp>
      <p:sp>
        <p:nvSpPr>
          <p:cNvPr id="120886" name="Line 54"/>
          <p:cNvSpPr>
            <a:spLocks noChangeShapeType="1"/>
          </p:cNvSpPr>
          <p:nvPr/>
        </p:nvSpPr>
        <p:spPr bwMode="auto">
          <a:xfrm flipV="1">
            <a:off x="5638800" y="4023360"/>
            <a:ext cx="1371600" cy="533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0887" name="Line 55"/>
          <p:cNvSpPr>
            <a:spLocks noChangeShapeType="1"/>
          </p:cNvSpPr>
          <p:nvPr/>
        </p:nvSpPr>
        <p:spPr bwMode="auto">
          <a:xfrm flipV="1">
            <a:off x="6172200" y="4480560"/>
            <a:ext cx="838200" cy="6858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0888" name="Line 56"/>
          <p:cNvSpPr>
            <a:spLocks noChangeShapeType="1"/>
          </p:cNvSpPr>
          <p:nvPr/>
        </p:nvSpPr>
        <p:spPr bwMode="auto">
          <a:xfrm>
            <a:off x="5943600" y="4937760"/>
            <a:ext cx="1143000" cy="152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0889" name="Line 57"/>
          <p:cNvSpPr>
            <a:spLocks noChangeShapeType="1"/>
          </p:cNvSpPr>
          <p:nvPr/>
        </p:nvSpPr>
        <p:spPr bwMode="auto">
          <a:xfrm>
            <a:off x="5943600" y="5242560"/>
            <a:ext cx="1066800" cy="228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 Type</a:t>
            </a:r>
            <a:r>
              <a:rPr lang="en-US" sz="4000" dirty="0">
                <a:solidFill>
                  <a:schemeClr val="tx1"/>
                </a:solidFill>
                <a:cs typeface="Arial" charset="0"/>
              </a:rPr>
              <a:t>: Index </a:t>
            </a:r>
            <a:r>
              <a:rPr lang="en-US" sz="4000" dirty="0" smtClean="0">
                <a:solidFill>
                  <a:schemeClr val="tx1"/>
                </a:solidFill>
                <a:cs typeface="Arial" charset="0"/>
              </a:rPr>
              <a:t>Image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79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37253" y="274087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Digital Image Processing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7252" y="1841679"/>
            <a:ext cx="94226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field of digital image processing refers to processing digital images by means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computer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image processing focuses on two major tasks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sz="2400" dirty="0"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Improvement of pictorial information for human interpretation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E" sz="2400" dirty="0"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Processing of image data for storage, transmission and representation for autonomous machine perception.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05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2560</TotalTime>
  <Words>1745</Words>
  <Application>Microsoft Office PowerPoint</Application>
  <PresentationFormat>Widescreen</PresentationFormat>
  <Paragraphs>504</Paragraphs>
  <Slides>45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ＭＳ Ｐゴシック</vt:lpstr>
      <vt:lpstr>Angsana New</vt:lpstr>
      <vt:lpstr>Arial</vt:lpstr>
      <vt:lpstr>Calibri</vt:lpstr>
      <vt:lpstr>Calibri Light</vt:lpstr>
      <vt:lpstr>Times New Roman</vt:lpstr>
      <vt:lpstr>Wingdings</vt:lpstr>
      <vt:lpstr>Retrospect</vt:lpstr>
      <vt:lpstr>Image</vt:lpstr>
      <vt:lpstr>Equation</vt:lpstr>
      <vt:lpstr>CorelPhotoPaint.Image.8</vt:lpstr>
      <vt:lpstr>Digital Image Processing CSE-4205</vt:lpstr>
      <vt:lpstr>References</vt:lpstr>
      <vt:lpstr>Digital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Applications of Digital Image Processing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  <vt:lpstr>Components of an Image Processing System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Image Processing CSE-4206</dc:title>
  <dc:creator>Microsoft account</dc:creator>
  <cp:lastModifiedBy>Microsoft account</cp:lastModifiedBy>
  <cp:revision>66</cp:revision>
  <dcterms:created xsi:type="dcterms:W3CDTF">2025-02-07T09:17:49Z</dcterms:created>
  <dcterms:modified xsi:type="dcterms:W3CDTF">2025-02-24T04:14:53Z</dcterms:modified>
</cp:coreProperties>
</file>